
<file path=[Content_Types].xml><?xml version="1.0" encoding="utf-8"?>
<Types xmlns="http://schemas.openxmlformats.org/package/2006/content-types">
  <Default ContentType="image/x-emf" Extension="emf"/>
  <Default ContentType="application/vnd.openxmlformats-package.relationships+xml" Extension="rels"/>
  <Default ContentType="application/xml" Extension="xml"/>
  <Override ContentType="application/vnd.openxmlformats-officedocument.presentationml.presProps+xml" PartName="/ppt/presProps1.xml"/>
  <Override ContentType="application/vnd.openxmlformats-officedocument.presentationml.presentation.main+xml" PartName="/ppt/presentation.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theme+xml" PartName="/ppt/theme/theme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y="6858000" cx="12192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8.xml"/><Relationship Id="rId10" Type="http://schemas.openxmlformats.org/officeDocument/2006/relationships/slide" Target="slides/slide7.xml"/><Relationship Id="rId13" Type="http://schemas.openxmlformats.org/officeDocument/2006/relationships/slide" Target="slides/slide10.xml"/><Relationship Id="rId12" Type="http://schemas.openxmlformats.org/officeDocument/2006/relationships/slide" Target="slides/slide9.xml"/><Relationship Id="rId1" Type="http://schemas.openxmlformats.org/officeDocument/2006/relationships/theme" Target="theme/theme1.xml"/><Relationship Id="rId2" Type="http://schemas.openxmlformats.org/officeDocument/2006/relationships/presProps" Target="presProps1.xml"/><Relationship Id="rId3" Type="http://schemas.openxmlformats.org/officeDocument/2006/relationships/slideMaster" Target="slideMasters/slideMaster1.xml"/><Relationship Id="rId4" Type="http://schemas.openxmlformats.org/officeDocument/2006/relationships/slide" Target="slides/slide1.xml"/><Relationship Id="rId9" Type="http://schemas.openxmlformats.org/officeDocument/2006/relationships/slide" Target="slides/slide6.xml"/><Relationship Id="rId15" Type="http://schemas.openxmlformats.org/officeDocument/2006/relationships/slide" Target="slides/slide12.xml"/><Relationship Id="rId14" Type="http://schemas.openxmlformats.org/officeDocument/2006/relationships/slide" Target="slides/slide11.xml"/><Relationship Id="rId16" Type="http://schemas.openxmlformats.org/officeDocument/2006/relationships/slide" Target="slides/slide13.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07067" y="41490"/>
            <a:ext cx="4965700" cy="6320874"/>
          </a:xfrm>
          <a:prstGeom prst="rect">
            <a:avLst/>
          </a:prstGeom>
        </p:spPr>
      </p:pic>
      <p:sp>
        <p:nvSpPr>
          <p:cNvPr id="2" name="Title 1"/>
          <p:cNvSpPr>
            <a:spLocks noGrp="1"/>
          </p:cNvSpPr>
          <p:nvPr>
            <p:ph type="ctrTitle"/>
          </p:nvPr>
        </p:nvSpPr>
        <p:spPr/>
        <p:txBody>
          <a:bodyPr/>
          <a:lstStyle/>
          <a:p>
            <a:r>
              <a:rPr lang="ar-EG" dirty="0"/>
              <a:t>المقاومة المناعـية</a:t>
            </a:r>
          </a:p>
        </p:txBody>
      </p:sp>
      <p:sp>
        <p:nvSpPr>
          <p:cNvPr id="3" name="Subtitle 2"/>
          <p:cNvSpPr>
            <a:spLocks noGrp="1"/>
          </p:cNvSpPr>
          <p:nvPr>
            <p:ph type="subTitle" idx="1"/>
          </p:nvPr>
        </p:nvSpPr>
        <p:spPr/>
        <p:txBody>
          <a:bodyPr/>
          <a:lstStyle/>
          <a:p>
            <a:endParaRPr lang="en-US" dirty="0" smtClean="0"/>
          </a:p>
          <a:p>
            <a:endParaRPr lang="en-US" dirty="0"/>
          </a:p>
        </p:txBody>
      </p:sp>
    </p:spTree>
    <p:extLst>
      <p:ext uri="{BB962C8B-B14F-4D97-AF65-F5344CB8AC3E}">
        <p14:creationId xmlns:p14="http://schemas.microsoft.com/office/powerpoint/2010/main" val="29264060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9100" y="973453"/>
            <a:ext cx="8075053" cy="4247317"/>
          </a:xfrm>
          <a:prstGeom prst="rect">
            <a:avLst/>
          </a:prstGeom>
        </p:spPr>
        <p:txBody>
          <a:bodyPr wrap="square">
            <a:spAutoFit/>
          </a:bodyPr>
          <a:lstStyle/>
          <a:p>
            <a:pPr algn="ctr"/>
            <a:r>
              <a:rPr lang="ar-EG" dirty="0"/>
              <a:t>الفيروسات</a:t>
            </a:r>
          </a:p>
          <a:p>
            <a:pPr algn="ctr"/>
            <a:r>
              <a:rPr lang="ar-EG" dirty="0"/>
              <a:t>		على النقيض من البكتيريا فإن الفيروس ليس كائنا بيولوجياً مكتفياً ذاتيا، أنه يحتاج للذهاب إلى خلية لاستخدام أجهزتها لكى يتكاثر. من هنا يمكن أن نعتبره كائنا طفيلياً. (</a:t>
            </a:r>
            <a:r>
              <a:rPr lang="en-US" dirty="0"/>
              <a:t>RNA </a:t>
            </a:r>
            <a:r>
              <a:rPr lang="ar-EG" dirty="0"/>
              <a:t>أو (</a:t>
            </a:r>
            <a:r>
              <a:rPr lang="en-US" dirty="0"/>
              <a:t>RNA) </a:t>
            </a:r>
            <a:r>
              <a:rPr lang="ar-EG" dirty="0"/>
              <a:t>ويتكون من قفيصة فى داخلها جزء صغير من المادة الوراثية وكان يعتقد منذ فترة طويلة أن الفيروسات أصغر بكثير من البكتيريا، ولكن تم مؤخراً اكتشاف أشكال عملاقة قد يصل حجمها إلى 1000نانو متر. يتم التقاط الفيروسات عن طريق العدوى، أو الاحتكاك بشخص مصاب بالفعل، فعند السعال أو العطس بالقرب من شخص آخر، تطلق فى الهواء فيروسات يمكن تنفسها: وفى بعض الأحيان يحدث انتقال المرض من خلال الاتصال المباشر أو غير المباشر مثلاً شخص مريض يقوم بتدليك أنفه ثم يلمس شيئاً يقوم شخص آخر بلمسه بدوره وهكذا عندما يدخل الفيروس داخل الجسم، فسوف يحاول أن يتطفل على خلية الجسم فيعلق بغشائها ثم يخترقها لينشر مادته الجينية. وهذا يجبر الخلية أن تنتج مئات النسخ من الفيروس الذى سوف يتراكم بداخلها وخلال هذه العملية يتم التخلى عن الوظائف الحيوية التى تدعمها الخلية وعندما يكبر وزن الفيروس تنفجر الخلية.</a:t>
            </a:r>
          </a:p>
          <a:p>
            <a:pPr algn="ctr"/>
            <a:endParaRPr lang="ar-EG" dirty="0"/>
          </a:p>
        </p:txBody>
      </p:sp>
    </p:spTree>
    <p:extLst>
      <p:ext uri="{BB962C8B-B14F-4D97-AF65-F5344CB8AC3E}">
        <p14:creationId xmlns:p14="http://schemas.microsoft.com/office/powerpoint/2010/main" val="691805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35846"/>
            <a:ext cx="6096000" cy="6186309"/>
          </a:xfrm>
          <a:prstGeom prst="rect">
            <a:avLst/>
          </a:prstGeom>
        </p:spPr>
        <p:txBody>
          <a:bodyPr>
            <a:spAutoFit/>
          </a:bodyPr>
          <a:lstStyle/>
          <a:p>
            <a:pPr algn="ctr"/>
            <a:r>
              <a:rPr lang="ar-EG" dirty="0"/>
              <a:t>مكافحة الفيروسات</a:t>
            </a:r>
          </a:p>
          <a:p>
            <a:pPr algn="ctr"/>
            <a:r>
              <a:rPr lang="ar-EG" dirty="0"/>
              <a:t>		الأنفلونزا ونزلات البرد، هى الأمثلة الشائعة من الأمراض الفيروسية... وهناك أخرى أكثر خطورة مثل الإيدز، والجدرى، والحمى النزفية.. الخ.</a:t>
            </a:r>
          </a:p>
          <a:p>
            <a:pPr algn="ctr"/>
            <a:r>
              <a:rPr lang="ar-EG" dirty="0"/>
              <a:t>		فى جميع الحالات، الأعراض الأولى هى الحمى والصداع والتعب وثانى نتيجة استجابة الجهاز المناعى للدخيل وعندما يصاب الجسم بالفيروس يصبح أقوى وأقدر على مقاومته وهذا هو السبب فى كون الإنسان فى لا يصاب بالجدرى مرتين. ذلك أن الجهاز المناعى سجل فى ذاكرته نوع الفيروس وهو مستعد لإرسال الأجسام المضادة المحددة له فى حالة الهجوم. ومن هنا تأتى أهمية اللقاح: يتم حقن نسخة غير ضارة من الفيروس، حتى يتسنى للجسم القضاء عليه بسهولة إذا كان الفيروس خبيث جداً، يمكن للنظام المناعى أن يصبح مشغولاً بسرعة ولكن بالنظر إلى أن الفيروسات تستخدم الخلايا كمضيف لإعادة إنتاج نفسه داخل الخلية، فإنه من الصعب القضاء عليه من دون قتل الخلية المضيفة. لهذا السبب وخلال العدوى الفيروسية، يمكن للأدوية فقط أن تعالج الأعراض بدلا من قتل الفيروس.</a:t>
            </a:r>
          </a:p>
          <a:p>
            <a:pPr algn="ctr"/>
            <a:r>
              <a:rPr lang="ar-EG" dirty="0"/>
              <a:t>		ومع ذلك، هناك بعض الأدوية المضادة للفيروسات التى تتداخل مع دورة النسخ المتماثل للفيروس وتساعد على إبطاء تقدمه، ولكن نادراً ما توقف العدوى، وبالتالى فإن الوسائل الموثوقة والفعالة لمحاربة الفيروس هى الوقاية والتطعيم.</a:t>
            </a:r>
          </a:p>
        </p:txBody>
      </p:sp>
    </p:spTree>
    <p:extLst>
      <p:ext uri="{BB962C8B-B14F-4D97-AF65-F5344CB8AC3E}">
        <p14:creationId xmlns:p14="http://schemas.microsoft.com/office/powerpoint/2010/main" val="718069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6366" y="-159306"/>
            <a:ext cx="8706119" cy="5355312"/>
          </a:xfrm>
          <a:prstGeom prst="rect">
            <a:avLst/>
          </a:prstGeom>
        </p:spPr>
        <p:txBody>
          <a:bodyPr wrap="square">
            <a:spAutoFit/>
          </a:bodyPr>
          <a:lstStyle/>
          <a:p>
            <a:pPr algn="ctr"/>
            <a:r>
              <a:rPr lang="ar-EG" dirty="0"/>
              <a:t>فيروسات جـديـدة</a:t>
            </a:r>
          </a:p>
          <a:p>
            <a:pPr algn="ctr"/>
            <a:r>
              <a:rPr lang="ar-EG" dirty="0"/>
              <a:t>	من المعروف أن الفيروسات البشرية تتطور باستمرار، بل أسوأ من ذلك فهى تندمج فى بعض الأحيان مع فيروسات أخرى مثل تلك التى تؤثر على الحيوانات وتلد أشكال جديدة مسببة للأمراض.</a:t>
            </a:r>
          </a:p>
          <a:p>
            <a:pPr algn="ctr"/>
            <a:r>
              <a:rPr lang="ar-EG" dirty="0"/>
              <a:t>	وقد حدث هذا فى 1918م بظهور الأنفلونزا الأسبانية التى قتلت أكثر من 20 مليون شخص فى أوروبا فى وقت قياسى وفى الآونة الأخيرة، أصبح العالم متخوفاً بظهور السارس وهو نوع من الالتهاب الرئوى الحاد وظهور أنفلونزا الطيور، ولكن معرفتنا الجيدة بهذه الفيروسات وجيناتها وطريقة عملها وأيضاً سرعة اكتشافها قد تجنب البشرية مثل هذه السيناريوهات.</a:t>
            </a:r>
          </a:p>
          <a:p>
            <a:pPr algn="ctr"/>
            <a:endParaRPr lang="ar-EG" dirty="0"/>
          </a:p>
          <a:p>
            <a:pPr algn="ctr"/>
            <a:r>
              <a:rPr lang="ar-EG" dirty="0"/>
              <a:t> الفرق بين الفيروسات والميكروبات والبكتريا والطفيليات</a:t>
            </a:r>
          </a:p>
          <a:p>
            <a:pPr algn="ctr"/>
            <a:r>
              <a:rPr lang="ar-EG" dirty="0"/>
              <a:t>الميكروبات: </a:t>
            </a:r>
            <a:r>
              <a:rPr lang="en-US" dirty="0"/>
              <a:t>Microbes  </a:t>
            </a:r>
            <a:r>
              <a:rPr lang="ar-EG" dirty="0"/>
              <a:t>أو الجراثيم "</a:t>
            </a:r>
            <a:r>
              <a:rPr lang="en-US" dirty="0"/>
              <a:t>Germs" </a:t>
            </a:r>
            <a:r>
              <a:rPr lang="ar-EG" dirty="0"/>
              <a:t>هى مجموعة من الكائنات الحية الدقيقة التى لا ترى بالعين المجردة إلا أن هناك شواذ لهذه القاعدة فالبعض منها يمكن رؤيته بالعين المجردة.</a:t>
            </a:r>
          </a:p>
          <a:p>
            <a:pPr algn="ctr"/>
            <a:r>
              <a:rPr lang="ar-EG" dirty="0"/>
              <a:t>	العلم الذى يختص بدراسة الكائنات الحية الدقيقة يسمى علم الأحياء الدقيقة، الكائنات الدقيقة تشمل البكتيريا الفطريات، الطحالب وأوليات النواة ولكنا لا تشمل الفيروسات، والتى تصنف عادة ككائنات غير حية بينما تكون معظم الكائنات الدقيقة وحيد الخلية.</a:t>
            </a:r>
          </a:p>
          <a:p>
            <a:pPr algn="ctr"/>
            <a:r>
              <a:rPr lang="ar-EG" dirty="0"/>
              <a:t>	تعيش الكائنات الدقيقة تقريباً فى كل مكان على سطح الأرض حيث يوجد الماء بصورة سائلة. وهذا يشمل حتى الينابيع الساخنة، قيعان المحيطات وداخل الصخور التى تكون القشرة الأرضية. </a:t>
            </a:r>
          </a:p>
        </p:txBody>
      </p:sp>
      <p:sp>
        <p:nvSpPr>
          <p:cNvPr id="3" name="Rectangle 2"/>
          <p:cNvSpPr/>
          <p:nvPr/>
        </p:nvSpPr>
        <p:spPr>
          <a:xfrm>
            <a:off x="1837386" y="5196006"/>
            <a:ext cx="6096000" cy="2031325"/>
          </a:xfrm>
          <a:prstGeom prst="rect">
            <a:avLst/>
          </a:prstGeom>
        </p:spPr>
        <p:txBody>
          <a:bodyPr>
            <a:spAutoFit/>
          </a:bodyPr>
          <a:lstStyle/>
          <a:p>
            <a:r>
              <a:rPr lang="ar-EG" dirty="0"/>
              <a:t>الكائنات الدقيقة حيوية بالنسبة للسلسلة الغذائية فى المحيط الحيوى حيث أنها تعمل كمحللات. وكما أن البعض منها له القدرة على تثبيت النيتروجين، فهى مهمة بالنسبة لدورة النيتروجين، ومع ذلك فالبعض منها ممرض حيث يهاجم الكائنات الحية الأخرى ويكون سبباً فى المرض الذى يؤدى لوفاة الملايين من الناس كل عام.</a:t>
            </a:r>
          </a:p>
          <a:p>
            <a:endParaRPr lang="ar-EG" dirty="0"/>
          </a:p>
        </p:txBody>
      </p:sp>
    </p:spTree>
    <p:extLst>
      <p:ext uri="{BB962C8B-B14F-4D97-AF65-F5344CB8AC3E}">
        <p14:creationId xmlns:p14="http://schemas.microsoft.com/office/powerpoint/2010/main" val="1223204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7887" y="197346"/>
            <a:ext cx="7856113" cy="4801314"/>
          </a:xfrm>
          <a:prstGeom prst="rect">
            <a:avLst/>
          </a:prstGeom>
        </p:spPr>
        <p:txBody>
          <a:bodyPr wrap="square">
            <a:spAutoFit/>
          </a:bodyPr>
          <a:lstStyle/>
          <a:p>
            <a:pPr algn="ctr"/>
            <a:r>
              <a:rPr lang="ar-EG" dirty="0"/>
              <a:t>البكتـــريــا: </a:t>
            </a:r>
          </a:p>
          <a:p>
            <a:pPr algn="ctr"/>
            <a:r>
              <a:rPr lang="ar-EG" dirty="0"/>
              <a:t>الفرق بين البكتريا والفيروس:</a:t>
            </a:r>
          </a:p>
          <a:p>
            <a:pPr algn="ctr"/>
            <a:r>
              <a:rPr lang="ar-EG" dirty="0"/>
              <a:t>1- الحجــم: البكتريا يتراوح طولها ما بين 2-3 مكرون وعرضها 0.2 – 2 ميكرون أما الفيروس: يمكن أن نقول أنه أكبر فيروس يمكن أن يصل إلى 1- 10 من حجم البكتريا هذا ما يعنى أن البكتريا أكبر بالكثير.</a:t>
            </a:r>
          </a:p>
          <a:p>
            <a:pPr algn="ctr"/>
            <a:r>
              <a:rPr lang="ar-EG" dirty="0"/>
              <a:t>2- الشكــل: البكتيريا عندها أشكال كثيرة (عصيات كروية أو حلزونية)، أما الفيروس فهو أما كروى أو عصوية.</a:t>
            </a:r>
          </a:p>
          <a:p>
            <a:pPr algn="ctr"/>
            <a:r>
              <a:rPr lang="ar-EG" dirty="0"/>
              <a:t>3- المادة الوراثية: البكتيريا عندها مادة وراثية </a:t>
            </a:r>
            <a:r>
              <a:rPr lang="en-US" dirty="0"/>
              <a:t>DNA، </a:t>
            </a:r>
            <a:r>
              <a:rPr lang="ar-EG" dirty="0"/>
              <a:t>هناك نوعين من الفيروسات التى تحتوى على مادة وراثية </a:t>
            </a:r>
            <a:r>
              <a:rPr lang="en-US" dirty="0"/>
              <a:t>DNA، </a:t>
            </a:r>
            <a:r>
              <a:rPr lang="ar-EG" dirty="0"/>
              <a:t>والتى لها مادة وراثية </a:t>
            </a:r>
            <a:r>
              <a:rPr lang="en-US" dirty="0"/>
              <a:t>ENA.</a:t>
            </a:r>
          </a:p>
          <a:p>
            <a:pPr algn="ctr"/>
            <a:r>
              <a:rPr lang="en-US" dirty="0"/>
              <a:t>4- </a:t>
            </a:r>
            <a:r>
              <a:rPr lang="ar-EG" dirty="0"/>
              <a:t>البكتريا هى كائنات حية يمكنها أنها تعيش فى مكان متوفر فيه المواد الغذائية، ومحيط المناسب لعيشها يعنى باستطاعتها التكاثر فى وسط اصطناعى أو ماء أو تراب.... الفيروسات تعتبر كائنات ميتة (جامدة) لما تكون خارج الخلية بس لما تجد خلية تصبح نشطة وحية يعنى لا تستطيع التكاثر خارج الخلية.</a:t>
            </a:r>
          </a:p>
          <a:p>
            <a:pPr algn="ctr"/>
            <a:r>
              <a:rPr lang="ar-EG" dirty="0"/>
              <a:t>5- فى بكتريا لها ميزة الحركة بواسطة </a:t>
            </a:r>
            <a:r>
              <a:rPr lang="en-US" dirty="0"/>
              <a:t>FLAGELLE </a:t>
            </a:r>
            <a:r>
              <a:rPr lang="ar-EG" dirty="0"/>
              <a:t>فيروس لا يستطيع الحركة.</a:t>
            </a:r>
          </a:p>
          <a:p>
            <a:pPr algn="ctr"/>
            <a:r>
              <a:rPr lang="ar-EG" dirty="0"/>
              <a:t>6- ليس كل البكتيريا تسبب أمراض، يوجد حوالى 100 بكتريا مسبب للأمراض على 500 بكتيريا، فى أنواع منها تعيش مع الإنسان ولا تأذيه بل تساعده مثلاً الهضم.</a:t>
            </a:r>
          </a:p>
          <a:p>
            <a:pPr algn="ctr"/>
            <a:r>
              <a:rPr lang="ar-EG" dirty="0"/>
              <a:t>7- بكتريا ترى بالمجهر المركب، الفيروس لا يرى إلا بالمجهر الإلكتروني.</a:t>
            </a:r>
          </a:p>
        </p:txBody>
      </p:sp>
      <p:sp>
        <p:nvSpPr>
          <p:cNvPr id="3" name="Rectangle 2"/>
          <p:cNvSpPr/>
          <p:nvPr/>
        </p:nvSpPr>
        <p:spPr>
          <a:xfrm>
            <a:off x="2519967" y="4998660"/>
            <a:ext cx="6096000" cy="2862322"/>
          </a:xfrm>
          <a:prstGeom prst="rect">
            <a:avLst/>
          </a:prstGeom>
        </p:spPr>
        <p:txBody>
          <a:bodyPr>
            <a:spAutoFit/>
          </a:bodyPr>
          <a:lstStyle/>
          <a:p>
            <a:r>
              <a:rPr lang="ar-EG" dirty="0"/>
              <a:t>- من الناحية الطبية البكتريا تتأثر بالمضادات الحيوية فلذلك العلاج دائما يكون بالمضادات الحيوية فى حالة بكتريا أما الفيروس لا يتأثر بالمضادات الحيوية وأفضل علاج له هو التلقيح </a:t>
            </a:r>
            <a:r>
              <a:rPr lang="en-US" dirty="0"/>
              <a:t>VACCINATION.</a:t>
            </a:r>
          </a:p>
          <a:p>
            <a:r>
              <a:rPr lang="en-US" dirty="0"/>
              <a:t>9- </a:t>
            </a:r>
            <a:r>
              <a:rPr lang="ar-EG" dirty="0"/>
              <a:t>العلم الذى يدرس البكتريا يسمى ميكروبيولوجيا </a:t>
            </a:r>
            <a:r>
              <a:rPr lang="en-US" dirty="0"/>
              <a:t>MICROBLOLOGY </a:t>
            </a:r>
            <a:r>
              <a:rPr lang="ar-EG" dirty="0"/>
              <a:t>أما العلم الذى يدرس الفيروسات هو فيرولوجى </a:t>
            </a:r>
            <a:r>
              <a:rPr lang="en-US" dirty="0"/>
              <a:t>VIROLOFY.</a:t>
            </a:r>
          </a:p>
          <a:p>
            <a:endParaRPr lang="en-US" dirty="0"/>
          </a:p>
          <a:p>
            <a:endParaRPr lang="en-US" dirty="0"/>
          </a:p>
          <a:p>
            <a:endParaRPr lang="en-US" dirty="0"/>
          </a:p>
        </p:txBody>
      </p:sp>
    </p:spTree>
    <p:extLst>
      <p:ext uri="{BB962C8B-B14F-4D97-AF65-F5344CB8AC3E}">
        <p14:creationId xmlns:p14="http://schemas.microsoft.com/office/powerpoint/2010/main" val="319446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197346"/>
            <a:ext cx="6096000" cy="4247317"/>
          </a:xfrm>
          <a:prstGeom prst="rect">
            <a:avLst/>
          </a:prstGeom>
        </p:spPr>
        <p:txBody>
          <a:bodyPr>
            <a:spAutoFit/>
          </a:bodyPr>
          <a:lstStyle/>
          <a:p>
            <a:pPr algn="r"/>
            <a:r>
              <a:rPr lang="ar-EG" dirty="0" smtClean="0"/>
              <a:t>تعريف </a:t>
            </a:r>
            <a:r>
              <a:rPr lang="ar-EG" dirty="0"/>
              <a:t>المناعة</a:t>
            </a:r>
            <a:r>
              <a:rPr lang="ar-EG" dirty="0" smtClean="0"/>
              <a:t>:</a:t>
            </a:r>
          </a:p>
          <a:p>
            <a:pPr algn="r"/>
            <a:r>
              <a:rPr lang="ar-EG" dirty="0" smtClean="0"/>
              <a:t>	المناعة هى قدرة الجسم على التعرف وقتل والتخلص من الأجسام الغريبة عن ذاته، وبهذه القوة يقاوم الإنسان العدوى ويتغلب عليها، وهى دفاع الجسم البشرى ضد غزو الجراثيم التى تسبب المرض. ويكتب الإنسان نوعاً من المناعة الطبيعية بالتعرض المتكرر للجراثيم.</a:t>
            </a:r>
          </a:p>
          <a:p>
            <a:pPr algn="r"/>
            <a:r>
              <a:rPr lang="ar-EG" dirty="0"/>
              <a:t>	والأطفال عند الولادة ولوقت قصير بعدها يكتسبون بعض المناعة من أمهاتهم  بواسطة دم المشيمة فتوفر هذه المناعة الموروثة حماية مؤقتة للمولود.</a:t>
            </a:r>
          </a:p>
          <a:p>
            <a:pPr algn="r"/>
            <a:endParaRPr lang="ar-EG" dirty="0"/>
          </a:p>
          <a:p>
            <a:pPr algn="r"/>
            <a:r>
              <a:rPr lang="ar-EG" dirty="0"/>
              <a:t>جهـاز المنـاعـة:</a:t>
            </a:r>
          </a:p>
          <a:p>
            <a:pPr algn="r"/>
            <a:r>
              <a:rPr lang="ar-EG" dirty="0"/>
              <a:t>	جهاز المناعة فى جسم الإنسان جهاز دفاعى دقيق التخصص، بواسطته يسالفرق بين الفيروسات والميكروبات والبكتريا والطفيليات</a:t>
            </a:r>
          </a:p>
          <a:p>
            <a:pPr algn="r"/>
            <a:r>
              <a:rPr lang="ar-EG" dirty="0"/>
              <a:t> </a:t>
            </a:r>
          </a:p>
        </p:txBody>
      </p:sp>
    </p:spTree>
    <p:extLst>
      <p:ext uri="{BB962C8B-B14F-4D97-AF65-F5344CB8AC3E}">
        <p14:creationId xmlns:p14="http://schemas.microsoft.com/office/powerpoint/2010/main" val="7215872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55900" y="36185"/>
            <a:ext cx="6096000" cy="2308324"/>
          </a:xfrm>
          <a:prstGeom prst="rect">
            <a:avLst/>
          </a:prstGeom>
        </p:spPr>
        <p:txBody>
          <a:bodyPr wrap="square">
            <a:spAutoFit/>
          </a:bodyPr>
          <a:lstStyle/>
          <a:p>
            <a:pPr algn="r"/>
            <a:r>
              <a:rPr lang="ar-EG" dirty="0"/>
              <a:t>أنـواع المنـاعـة:</a:t>
            </a:r>
          </a:p>
          <a:p>
            <a:pPr algn="r"/>
            <a:r>
              <a:rPr lang="ar-EG" dirty="0"/>
              <a:t>(1)	المناعة الطبيعية: </a:t>
            </a:r>
          </a:p>
          <a:p>
            <a:pPr algn="r"/>
            <a:r>
              <a:rPr lang="ar-EG" dirty="0"/>
              <a:t>المناعة الطبيعية مناعة عامة لا تختص بنوع معين من الجراثيم ولذلك تسمى أيضاً (بالمناعة الغير نوعية) للدلالة على عدم اختصاصها لنوع معين من الجراثيم وذلك عكس النوع الثانى من المناعة المتخصص لأنواع معينة من الجراثيم (مناعة نوعية). والمناعة الطبيعية هى التى وهبنا إياها الله عز وجل للدفاع ضد الأمراض منذ الولادة،</a:t>
            </a:r>
            <a:endParaRPr lang="en-US" dirty="0"/>
          </a:p>
        </p:txBody>
      </p:sp>
      <p:sp>
        <p:nvSpPr>
          <p:cNvPr id="3" name="Rectangle 2"/>
          <p:cNvSpPr/>
          <p:nvPr/>
        </p:nvSpPr>
        <p:spPr>
          <a:xfrm>
            <a:off x="3390900" y="2344509"/>
            <a:ext cx="6096000" cy="1200329"/>
          </a:xfrm>
          <a:prstGeom prst="rect">
            <a:avLst/>
          </a:prstGeom>
        </p:spPr>
        <p:txBody>
          <a:bodyPr>
            <a:spAutoFit/>
          </a:bodyPr>
          <a:lstStyle/>
          <a:p>
            <a:pPr algn="r"/>
            <a:r>
              <a:rPr lang="ar-EG" dirty="0"/>
              <a:t>وتتكون المناعة الطبيعية من حواجز طبيعية للعدوى – ومقاومة داخلية للجسم. وهذه الوسائل تشمل ما يلى:</a:t>
            </a:r>
          </a:p>
          <a:p>
            <a:pPr algn="r"/>
            <a:r>
              <a:rPr lang="ar-EG" dirty="0"/>
              <a:t>* الحواجز الطبيعية للعدوى:</a:t>
            </a:r>
          </a:p>
          <a:p>
            <a:pPr algn="r"/>
            <a:r>
              <a:rPr lang="ar-EG" dirty="0"/>
              <a:t>1- الجلد والأغشية </a:t>
            </a:r>
            <a:r>
              <a:rPr lang="ar-EG" dirty="0" smtClean="0"/>
              <a:t>المخاطية</a:t>
            </a:r>
            <a:endParaRPr lang="en-US" dirty="0"/>
          </a:p>
        </p:txBody>
      </p:sp>
      <p:sp>
        <p:nvSpPr>
          <p:cNvPr id="4" name="Rectangle 3"/>
          <p:cNvSpPr/>
          <p:nvPr/>
        </p:nvSpPr>
        <p:spPr>
          <a:xfrm>
            <a:off x="7208225" y="3544838"/>
            <a:ext cx="2164375" cy="369332"/>
          </a:xfrm>
          <a:prstGeom prst="rect">
            <a:avLst/>
          </a:prstGeom>
        </p:spPr>
        <p:txBody>
          <a:bodyPr wrap="square">
            <a:spAutoFit/>
          </a:bodyPr>
          <a:lstStyle/>
          <a:p>
            <a:pPr algn="r"/>
            <a:r>
              <a:rPr lang="ar-EG" dirty="0" smtClean="0"/>
              <a:t>2- الجهــازالتنفســى</a:t>
            </a:r>
            <a:endParaRPr lang="en-US" dirty="0"/>
          </a:p>
        </p:txBody>
      </p:sp>
      <p:sp>
        <p:nvSpPr>
          <p:cNvPr id="5" name="Rectangle 4"/>
          <p:cNvSpPr/>
          <p:nvPr/>
        </p:nvSpPr>
        <p:spPr>
          <a:xfrm>
            <a:off x="7584931" y="3914170"/>
            <a:ext cx="1901969" cy="369332"/>
          </a:xfrm>
          <a:prstGeom prst="rect">
            <a:avLst/>
          </a:prstGeom>
        </p:spPr>
        <p:txBody>
          <a:bodyPr wrap="square">
            <a:spAutoFit/>
          </a:bodyPr>
          <a:lstStyle/>
          <a:p>
            <a:pPr algn="r"/>
            <a:r>
              <a:rPr lang="ar-EG" dirty="0" smtClean="0"/>
              <a:t>3لجهــازالهضمــى</a:t>
            </a:r>
            <a:endParaRPr lang="ar-EG" dirty="0"/>
          </a:p>
        </p:txBody>
      </p:sp>
      <p:sp>
        <p:nvSpPr>
          <p:cNvPr id="6" name="Rectangle 5"/>
          <p:cNvSpPr/>
          <p:nvPr/>
        </p:nvSpPr>
        <p:spPr>
          <a:xfrm>
            <a:off x="8131447" y="4283501"/>
            <a:ext cx="1059906" cy="369332"/>
          </a:xfrm>
          <a:prstGeom prst="rect">
            <a:avLst/>
          </a:prstGeom>
        </p:spPr>
        <p:txBody>
          <a:bodyPr wrap="none">
            <a:spAutoFit/>
          </a:bodyPr>
          <a:lstStyle/>
          <a:p>
            <a:pPr algn="ctr"/>
            <a:r>
              <a:rPr lang="ar-EG" dirty="0" smtClean="0"/>
              <a:t>-4العيـــن</a:t>
            </a:r>
            <a:endParaRPr lang="ar-EG" dirty="0"/>
          </a:p>
        </p:txBody>
      </p:sp>
    </p:spTree>
    <p:extLst>
      <p:ext uri="{BB962C8B-B14F-4D97-AF65-F5344CB8AC3E}">
        <p14:creationId xmlns:p14="http://schemas.microsoft.com/office/powerpoint/2010/main" val="18111807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44800" y="1036598"/>
            <a:ext cx="6096000" cy="1200329"/>
          </a:xfrm>
          <a:prstGeom prst="rect">
            <a:avLst/>
          </a:prstGeom>
        </p:spPr>
        <p:txBody>
          <a:bodyPr>
            <a:spAutoFit/>
          </a:bodyPr>
          <a:lstStyle/>
          <a:p>
            <a:pPr algn="r"/>
            <a:r>
              <a:rPr lang="ar-EG" dirty="0" smtClean="0"/>
              <a:t>2</a:t>
            </a:r>
            <a:r>
              <a:rPr lang="ar-EG" dirty="0"/>
              <a:t>)	المنـاعـة المكتسبــة:</a:t>
            </a:r>
          </a:p>
          <a:p>
            <a:pPr algn="r"/>
            <a:r>
              <a:rPr lang="ar-EG" dirty="0"/>
              <a:t>وهناك نوعان من المناعة المكتسبة:</a:t>
            </a:r>
          </a:p>
          <a:p>
            <a:pPr algn="r"/>
            <a:r>
              <a:rPr lang="ar-EG" dirty="0"/>
              <a:t>- مناعة مكتسبة بطريقة سليمة:</a:t>
            </a:r>
          </a:p>
          <a:p>
            <a:pPr algn="r"/>
            <a:r>
              <a:rPr lang="ar-EG" dirty="0"/>
              <a:t>1-  من الأم للجنين</a:t>
            </a:r>
            <a:endParaRPr lang="en-US" b="1" dirty="0"/>
          </a:p>
        </p:txBody>
      </p:sp>
      <p:sp>
        <p:nvSpPr>
          <p:cNvPr id="5" name="Rectangle 4"/>
          <p:cNvSpPr/>
          <p:nvPr/>
        </p:nvSpPr>
        <p:spPr>
          <a:xfrm>
            <a:off x="2933700" y="2236927"/>
            <a:ext cx="6096000" cy="646331"/>
          </a:xfrm>
          <a:prstGeom prst="rect">
            <a:avLst/>
          </a:prstGeom>
        </p:spPr>
        <p:txBody>
          <a:bodyPr>
            <a:spAutoFit/>
          </a:bodyPr>
          <a:lstStyle/>
          <a:p>
            <a:pPr algn="r"/>
            <a:r>
              <a:rPr lang="ar-EG" dirty="0"/>
              <a:t>عن طريق الرضاعة الطبيعية: </a:t>
            </a:r>
          </a:p>
          <a:p>
            <a:pPr algn="r"/>
            <a:r>
              <a:rPr lang="ar-EG" dirty="0"/>
              <a:t>- عن طريق حقن المصل</a:t>
            </a:r>
            <a:endParaRPr lang="en-US" dirty="0"/>
          </a:p>
        </p:txBody>
      </p:sp>
      <p:sp>
        <p:nvSpPr>
          <p:cNvPr id="6" name="Rectangle 5"/>
          <p:cNvSpPr/>
          <p:nvPr/>
        </p:nvSpPr>
        <p:spPr>
          <a:xfrm>
            <a:off x="6471946" y="2883258"/>
            <a:ext cx="2981907" cy="369332"/>
          </a:xfrm>
          <a:prstGeom prst="rect">
            <a:avLst/>
          </a:prstGeom>
        </p:spPr>
        <p:txBody>
          <a:bodyPr wrap="none">
            <a:spAutoFit/>
          </a:bodyPr>
          <a:lstStyle/>
          <a:p>
            <a:r>
              <a:rPr lang="ar-EG" dirty="0"/>
              <a:t>مناعة مكتسبة بطريقة إيجابية</a:t>
            </a:r>
            <a:endParaRPr lang="en-US" dirty="0"/>
          </a:p>
        </p:txBody>
      </p:sp>
      <p:sp>
        <p:nvSpPr>
          <p:cNvPr id="7" name="Rectangle 6"/>
          <p:cNvSpPr/>
          <p:nvPr/>
        </p:nvSpPr>
        <p:spPr>
          <a:xfrm>
            <a:off x="6981701" y="3252590"/>
            <a:ext cx="2472152" cy="369332"/>
          </a:xfrm>
          <a:prstGeom prst="rect">
            <a:avLst/>
          </a:prstGeom>
        </p:spPr>
        <p:txBody>
          <a:bodyPr wrap="none">
            <a:spAutoFit/>
          </a:bodyPr>
          <a:lstStyle/>
          <a:p>
            <a:r>
              <a:rPr lang="ar-EG" dirty="0"/>
              <a:t>1-	عند الإصابة بالمرض</a:t>
            </a:r>
            <a:endParaRPr lang="en-US" dirty="0"/>
          </a:p>
        </p:txBody>
      </p:sp>
      <p:sp>
        <p:nvSpPr>
          <p:cNvPr id="2" name="Rectangle 1"/>
          <p:cNvSpPr/>
          <p:nvPr/>
        </p:nvSpPr>
        <p:spPr>
          <a:xfrm>
            <a:off x="6635453" y="3621922"/>
            <a:ext cx="2818400" cy="369332"/>
          </a:xfrm>
          <a:prstGeom prst="rect">
            <a:avLst/>
          </a:prstGeom>
        </p:spPr>
        <p:txBody>
          <a:bodyPr wrap="none">
            <a:spAutoFit/>
          </a:bodyPr>
          <a:lstStyle/>
          <a:p>
            <a:r>
              <a:rPr lang="ar-EG" dirty="0"/>
              <a:t>2-	عند التحصين (التطعيم)</a:t>
            </a:r>
            <a:endParaRPr lang="en-US" dirty="0"/>
          </a:p>
        </p:txBody>
      </p:sp>
      <p:sp>
        <p:nvSpPr>
          <p:cNvPr id="3" name="Rectangle 2"/>
          <p:cNvSpPr/>
          <p:nvPr/>
        </p:nvSpPr>
        <p:spPr>
          <a:xfrm>
            <a:off x="3933701" y="4078648"/>
            <a:ext cx="6096000" cy="1477328"/>
          </a:xfrm>
          <a:prstGeom prst="rect">
            <a:avLst/>
          </a:prstGeom>
        </p:spPr>
        <p:txBody>
          <a:bodyPr>
            <a:spAutoFit/>
          </a:bodyPr>
          <a:lstStyle/>
          <a:p>
            <a:r>
              <a:rPr lang="ar-EG" dirty="0"/>
              <a:t>الفرق بين المناعة المكتسبة سلبياً والمكتسبة إيجابياً:</a:t>
            </a:r>
          </a:p>
          <a:p>
            <a:r>
              <a:rPr lang="ar-EG" dirty="0"/>
              <a:t>		فالمناعة المكتسبة سلبياً تكون: سريعة- تمتد لفترة وجيزة حتى يقوم الجسم بتصنيع مضادات حيوية بنفسه- عندما تزول هذه المناعة السلبية من الجسم يكون الإنسان معرض للإصابة ولذلك ففائدة المناعة السلبية للإنسان فائدة مؤقتة.</a:t>
            </a:r>
          </a:p>
        </p:txBody>
      </p:sp>
    </p:spTree>
    <p:extLst>
      <p:ext uri="{BB962C8B-B14F-4D97-AF65-F5344CB8AC3E}">
        <p14:creationId xmlns:p14="http://schemas.microsoft.com/office/powerpoint/2010/main" val="484913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0614" y="811369"/>
            <a:ext cx="8512935" cy="2585323"/>
          </a:xfrm>
          <a:prstGeom prst="rect">
            <a:avLst/>
          </a:prstGeom>
        </p:spPr>
        <p:txBody>
          <a:bodyPr wrap="square">
            <a:spAutoFit/>
          </a:bodyPr>
          <a:lstStyle/>
          <a:p>
            <a:pPr algn="r"/>
            <a:r>
              <a:rPr lang="ar-EG" dirty="0"/>
              <a:t>الفرق بين المناعة المكتسبة إيجابياً عن طريق التطعيم </a:t>
            </a:r>
            <a:r>
              <a:rPr lang="ar-EG" dirty="0" smtClean="0"/>
              <a:t>إم عن </a:t>
            </a:r>
            <a:r>
              <a:rPr lang="ar-EG" dirty="0"/>
              <a:t>طريق الإصابة </a:t>
            </a:r>
            <a:r>
              <a:rPr lang="ar-EG" dirty="0" smtClean="0"/>
              <a:t>بالمرض:</a:t>
            </a:r>
          </a:p>
          <a:p>
            <a:pPr algn="r"/>
            <a:r>
              <a:rPr lang="ar-EG" dirty="0" smtClean="0"/>
              <a:t>       </a:t>
            </a:r>
            <a:endParaRPr lang="ar-EG" dirty="0"/>
          </a:p>
          <a:p>
            <a:pPr algn="r"/>
            <a:r>
              <a:rPr lang="ar-EG" dirty="0"/>
              <a:t>	</a:t>
            </a:r>
            <a:r>
              <a:rPr lang="ar-EG" dirty="0" smtClean="0"/>
              <a:t>	الجسم نفسه يشكل مناعة فاعلة خلال صراعه مع </a:t>
            </a:r>
            <a:r>
              <a:rPr lang="ar-EG" dirty="0"/>
              <a:t>الجرثومة المهاجمة، وتتكون من رد الفعل أجسام مضادة تدوم مدة أطول من الوقت عنها فى حالة المناعة المنفعلة (التى تكون نتيجة للتطعيم). وقد تعلم الإنسان أن يقلد غزو الجرثومة بحقن الجسم بلقاح من هذه الجرثومة بعد أن يبطل مفعولها أو يخففه، أو بحقن الجسم بمنتوجات جرثومية خاضعة لحالات منضبطة ومصنوعة بشكل لقاح. وهنا يتجاوب جسم الإنسان مع هذا اللقاح وينتج أجسام مضادة تكسبه مناعة فعالة تقيه شر الغزوات اللاحقة من قبل الجراثيم المشابهة لها أو القريبة منها.</a:t>
            </a:r>
          </a:p>
        </p:txBody>
      </p:sp>
      <p:sp>
        <p:nvSpPr>
          <p:cNvPr id="3" name="Rectangle 2"/>
          <p:cNvSpPr/>
          <p:nvPr/>
        </p:nvSpPr>
        <p:spPr>
          <a:xfrm>
            <a:off x="3846490" y="3479770"/>
            <a:ext cx="6096000" cy="2031325"/>
          </a:xfrm>
          <a:prstGeom prst="rect">
            <a:avLst/>
          </a:prstGeom>
        </p:spPr>
        <p:txBody>
          <a:bodyPr>
            <a:spAutoFit/>
          </a:bodyPr>
          <a:lstStyle/>
          <a:p>
            <a:pPr algn="r"/>
            <a:r>
              <a:rPr lang="ar-EG" dirty="0"/>
              <a:t>لماذا نحصن الأطفال؟</a:t>
            </a:r>
          </a:p>
          <a:p>
            <a:pPr algn="r"/>
            <a:r>
              <a:rPr lang="ar-EG" dirty="0"/>
              <a:t>		إن المولود ساعة ينتقل فجأة من بيئة جديدة لا تؤمن له نفس الراحة والحماية التى كان ينعم بها وهو فى داخل الرحم، يأتى إلى هذا العالم مسلحاً بمناعة شبيهة بمناعة أمه، وهذه المناعة الطبيعية هى التى انتقلت إليه من أمه بواسطة المشيمة لا تقيه من الأمراض إلا لفترة من الزمن لأنها تزول خلال الأشهر الأولى من حياته ويصبح بدون مناعة وعرضه للأمراض</a:t>
            </a:r>
          </a:p>
        </p:txBody>
      </p:sp>
    </p:spTree>
    <p:extLst>
      <p:ext uri="{BB962C8B-B14F-4D97-AF65-F5344CB8AC3E}">
        <p14:creationId xmlns:p14="http://schemas.microsoft.com/office/powerpoint/2010/main" val="3237151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474345"/>
            <a:ext cx="6096000" cy="5909310"/>
          </a:xfrm>
          <a:prstGeom prst="rect">
            <a:avLst/>
          </a:prstGeom>
        </p:spPr>
        <p:txBody>
          <a:bodyPr>
            <a:spAutoFit/>
          </a:bodyPr>
          <a:lstStyle/>
          <a:p>
            <a:pPr algn="ctr"/>
            <a:r>
              <a:rPr lang="ar-EG" dirty="0"/>
              <a:t>الميكروبات فى كل مكان</a:t>
            </a:r>
          </a:p>
          <a:p>
            <a:pPr algn="ctr"/>
            <a:r>
              <a:rPr lang="ar-EG" dirty="0"/>
              <a:t>		أما اليوم. فإن الميكروبات تعنى دائما الكائنات الحية المجهريه، وهذا يعنى أنه لا يمكن ملاحظتها إلا بمساعدة المجهر لأنها أصغر بعشرة إلى 100 ألف مرة من حبة الرمل.</a:t>
            </a:r>
          </a:p>
          <a:p>
            <a:pPr algn="ctr"/>
            <a:r>
              <a:rPr lang="ar-EG" dirty="0"/>
              <a:t>فى الماء. على الأرض أو فى الهواء، فإن الميكروبات قادرة على استعمار جميع الأماكن، بما فى ذلك الأكثر تطرفاً، مثل القطبين أو الصحارى.</a:t>
            </a:r>
          </a:p>
          <a:p>
            <a:pPr algn="ctr"/>
            <a:r>
              <a:rPr lang="ar-EG" dirty="0"/>
              <a:t>		وهناك عدد كبير يعيش فى أمعاء الفرد أو على الجلد حيث تشير التقديرات إلى أن عدد هذه الكائنات الحية الدقيقة أكثر من ألف مليار وتسمى الميكروبات المتعايشة وهى ليست من الآفات الخطيرة! ففى مقابل الإقامة والطعام، وامتصاص الأطعمة، السليلوز, الهضم، </a:t>
            </a:r>
            <a:r>
              <a:rPr lang="en-US" dirty="0"/>
              <a:t>K </a:t>
            </a:r>
            <a:r>
              <a:rPr lang="ar-EG" dirty="0"/>
              <a:t>توفر عدد من الوظائف التى تحافظ على الجسم: مثل إنتاج فيتامين والحماية من الأمراض...الخ</a:t>
            </a:r>
          </a:p>
          <a:p>
            <a:pPr algn="ctr"/>
            <a:r>
              <a:rPr lang="ar-EG" dirty="0"/>
              <a:t>		وهناك عدد قليل منها مسببات الأمراض وهو الذين يعطون اسماً سينا للمجموعة: وهناك ثلاث مجموعات رئيسية من الميكروب.</a:t>
            </a:r>
          </a:p>
          <a:p>
            <a:pPr algn="ctr"/>
            <a:r>
              <a:rPr lang="ar-EG" dirty="0"/>
              <a:t>الخمائر والفطريات ، البكتيريا، الفيروسات</a:t>
            </a:r>
          </a:p>
          <a:p>
            <a:pPr algn="ctr"/>
            <a:r>
              <a:rPr lang="ar-EG" dirty="0"/>
              <a:t>		فى الواقع، الميكروبات ليست لوحة متجانسة بل يبدو الأمر كما لو أننا كونا مجموعات على أساس لونها أو بيئتها، وبالتالى، فهى تمثل مجموعة متنوعة من أشكال الحياة.</a:t>
            </a:r>
          </a:p>
          <a:p>
            <a:pPr algn="ctr"/>
            <a:r>
              <a:rPr lang="ar-EG" dirty="0"/>
              <a:t> </a:t>
            </a:r>
          </a:p>
        </p:txBody>
      </p:sp>
    </p:spTree>
    <p:extLst>
      <p:ext uri="{BB962C8B-B14F-4D97-AF65-F5344CB8AC3E}">
        <p14:creationId xmlns:p14="http://schemas.microsoft.com/office/powerpoint/2010/main" val="3587602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35846"/>
            <a:ext cx="6096000" cy="6555641"/>
          </a:xfrm>
          <a:prstGeom prst="rect">
            <a:avLst/>
          </a:prstGeom>
        </p:spPr>
        <p:txBody>
          <a:bodyPr>
            <a:spAutoFit/>
          </a:bodyPr>
          <a:lstStyle/>
          <a:p>
            <a:endParaRPr lang="ar-EG" dirty="0"/>
          </a:p>
          <a:p>
            <a:pPr algn="ctr"/>
            <a:r>
              <a:rPr lang="ar-EG" sz="2400" b="1" dirty="0" smtClean="0">
                <a:solidFill>
                  <a:schemeClr val="accent1">
                    <a:lumMod val="75000"/>
                  </a:schemeClr>
                </a:solidFill>
              </a:rPr>
              <a:t>البكتيريا </a:t>
            </a:r>
          </a:p>
          <a:p>
            <a:pPr algn="ctr"/>
            <a:r>
              <a:rPr lang="ar-EG" dirty="0" smtClean="0"/>
              <a:t>هى </a:t>
            </a:r>
            <a:r>
              <a:rPr lang="ar-EG" dirty="0"/>
              <a:t>كائنات حية تتكون من خلية واحدة فقط وتسمى وحيدة الخلية، تتكون من غشاء الخلية والمادة الوراثية ، والبكتيريا قادرة على القيام بالمهام الأساسية للمعيشة مثل التوالد ونقل المعلومات الوراثية، وأيضاً (</a:t>
            </a:r>
            <a:r>
              <a:rPr lang="en-US" dirty="0"/>
              <a:t>DNA)، </a:t>
            </a:r>
            <a:r>
              <a:rPr lang="ar-EG" dirty="0"/>
              <a:t>الحصول على المواد  والطاقة من البيئة، وتتمتع بنوع من الاستقلال ولها تمثيل غذائى خاص بها.</a:t>
            </a:r>
          </a:p>
          <a:p>
            <a:pPr algn="ctr"/>
            <a:r>
              <a:rPr lang="ar-EG" dirty="0"/>
              <a:t>		وفى الإنسان توصلت الأبحاث إلى أن الجسم يحتوى على عشرة أضعاف من الخلايا البكتيرية أكثر من الخلايا الأخرى الغالبية العظمى منهم غير مؤذية ومفيدة لجسم الإنسان، ومع ذلك هناك أنواع منها مسببة للأمراض ... فهى تسبب العديد من الأمراض المعدية مثل الطاعون والسل، والكوليرا، والزهرى, الخ والأكثر خطورة هى تلك التى تسبب التهابات الجهاز التنفسى.</a:t>
            </a:r>
          </a:p>
          <a:p>
            <a:pPr algn="ctr"/>
            <a:r>
              <a:rPr lang="ar-EG" dirty="0"/>
              <a:t>		السل يقتل على سبيل المثال أكثر من 2 مليون شخص سنوياً، ويمكن أن تسبب البكتيريا العديد من الأمراض مثل الوسطى (الأذن)، التهاب اللوزتين، والالتهاب الرئوى (الرئتين)، التهاب القصبات، التهاب الجيوب الأنفية والسعال الديكى. </a:t>
            </a:r>
          </a:p>
          <a:p>
            <a:pPr algn="ctr"/>
            <a:r>
              <a:rPr lang="ar-EG" dirty="0"/>
              <a:t>		للأسف، يمكن أن يكون من الصعب تحديد  ما إذا كانت العدوى الفيروسية أو البكتيرية، وذلك لأن الأعراض غالباً ما تكون متشابهة، بينما العلاج يختلف كلياً.</a:t>
            </a:r>
          </a:p>
          <a:p>
            <a:pPr algn="ctr"/>
            <a:r>
              <a:rPr lang="ar-EG" dirty="0"/>
              <a:t> </a:t>
            </a:r>
          </a:p>
        </p:txBody>
      </p:sp>
    </p:spTree>
    <p:extLst>
      <p:ext uri="{BB962C8B-B14F-4D97-AF65-F5344CB8AC3E}">
        <p14:creationId xmlns:p14="http://schemas.microsoft.com/office/powerpoint/2010/main" val="4171021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8344" y="607090"/>
            <a:ext cx="7212169" cy="5632311"/>
          </a:xfrm>
          <a:prstGeom prst="rect">
            <a:avLst/>
          </a:prstGeom>
        </p:spPr>
        <p:txBody>
          <a:bodyPr wrap="square">
            <a:spAutoFit/>
          </a:bodyPr>
          <a:lstStyle/>
          <a:p>
            <a:pPr algn="ctr"/>
            <a:r>
              <a:rPr lang="ar-EG" dirty="0"/>
              <a:t>كيف نحارب البكتيريا</a:t>
            </a:r>
          </a:p>
          <a:p>
            <a:pPr algn="ctr"/>
            <a:r>
              <a:rPr lang="ar-EG" dirty="0"/>
              <a:t>		البكتيريا المسببة للأمراض تدخل الجسم عن طريق الجروح والغذاء والعلاقات الجنسية الغير آمنة والهواء الذى نتنفسه. وهى تتوجه إلى خلايا وأنسجة محددة لحماية نفسها من آليات الدفاع فى الجسم البشرى, والبعض منها قادرة على اختراق داخل الخلايا، وتكمن خطورتها فى السرعة المذهلة التى تتكاثر بها حيث أنها قادرة على التكاثر بأعداد كبيرة فى بضع ساعات والبعض منها أيضاً تفرز السموم التى من شأنها أن تؤثر تأثيراً خطيراً على صحة الفرد: مثل حالة الكوليرا أو السعال الديكى.</a:t>
            </a:r>
          </a:p>
          <a:p>
            <a:pPr algn="ctr"/>
            <a:r>
              <a:rPr lang="ar-EG" dirty="0"/>
              <a:t>		واحدة من الطرق الأولى لمكافحتها هو منع دخولها إلى الجسم، لهذا يجب احترام تدابير النظافة الصحية الأساسية: مثل غسل اليدين بعد الذهاب إلى المرحاض، الحرص على نظافة مياه الشرب، وتطهير الجروح على الرغم من كل هذه الاحتياطات، يمكن أن تحدث العدوى، ولكن لا داعى للذكر، فجهاز المناعة الخاص بك قادر على محاربة هذه الأجسام الغريبة.</a:t>
            </a:r>
          </a:p>
          <a:p>
            <a:pPr algn="ctr"/>
            <a:r>
              <a:rPr lang="ar-EG" dirty="0"/>
              <a:t>		قد يحدث مع ذلك أن الجهاز المناعى عجز عن وقف العدوى، فى هذه الحالة فإن البكتيريا الضارة يمكن السيطرة عليها بالمضادات الحيوية، وغالباً ما تقوم هذه الجزيئات الاصطناعية بتدمير أو تثبيط ووقف نمو البكتيريا وذلك عن طريق منع اختراق جدار الخلية أو عن طريق تثبيط عملية الأيض لديهم. ميزة هذه العلاج أنه يستهدف البكتيريا فقط: أى لن يكون هناك تأثير على خلايا المريض. </a:t>
            </a:r>
          </a:p>
          <a:p>
            <a:pPr algn="ctr"/>
            <a:r>
              <a:rPr lang="ar-EG" dirty="0"/>
              <a:t>		</a:t>
            </a:r>
          </a:p>
        </p:txBody>
      </p:sp>
    </p:spTree>
    <p:extLst>
      <p:ext uri="{BB962C8B-B14F-4D97-AF65-F5344CB8AC3E}">
        <p14:creationId xmlns:p14="http://schemas.microsoft.com/office/powerpoint/2010/main" val="2428882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2885" y="612845"/>
            <a:ext cx="8281115" cy="4247317"/>
          </a:xfrm>
          <a:prstGeom prst="rect">
            <a:avLst/>
          </a:prstGeom>
        </p:spPr>
        <p:txBody>
          <a:bodyPr wrap="square">
            <a:spAutoFit/>
          </a:bodyPr>
          <a:lstStyle/>
          <a:p>
            <a:pPr algn="ctr"/>
            <a:r>
              <a:rPr lang="ar-EG" dirty="0"/>
              <a:t>مشكلات المضادات الحيوية</a:t>
            </a:r>
          </a:p>
          <a:p>
            <a:pPr algn="ctr"/>
            <a:r>
              <a:rPr lang="ar-EG" dirty="0"/>
              <a:t>أولاً: يجب علينا أن نتذكر أن الإنسان لديه عدد كبير جداً من البكتيريا التى تساهم فى الحفاظ على الصحة، وخاصة فى القناة الهضمية، ويمكن أن تتسبب المضادات الحيوية فى قتل بعض من هذه البكتيريا المفيدة، مما يتسبب فى اختلال التوازن فى النباتات البكتيرية.</a:t>
            </a:r>
          </a:p>
          <a:p>
            <a:pPr algn="ctr"/>
            <a:r>
              <a:rPr lang="ar-EG" dirty="0"/>
              <a:t>		فى معظم الوقت، تتم استعادة هذا التوازن بعد العلاج، ولكن من الممكن أن البكتيريا المسببة للأمراض تستعمر مناطق مهجورة وهذا هو السبب فى كون تناول المضادات الحيوية لا يمكن أن يستمر طويلاً بل لمدة محددة علاوة على ذلك، هناك مشكلة أخرى وهى قدرة البكتيريا على مقاومة المضادات الحيوية ويحدث هذا عندما تتمكن جرثومة واحدة من التهرب من المضادات الحيوية وتتكاثر بينما تقتل المضادات باقى البكتيريا الضارة وفى النهاية تبقى فقط البكتيريا المقاومة للمضادات الحيوية. </a:t>
            </a:r>
          </a:p>
          <a:p>
            <a:pPr algn="ctr"/>
            <a:r>
              <a:rPr lang="ar-EG" dirty="0"/>
              <a:t>		المضادات الحيوية عادة ما تكون عبارة عن جزيئات مشتقة من المنتجات الطبيعية ولا تستطيع مقاومة الفيروسات التى تكون سبباً فى السعال، ووجع الإذن والتهاب الحلق، وكذلك جميع نزلات البرد والأنفلونزا.</a:t>
            </a:r>
          </a:p>
          <a:p>
            <a:pPr algn="ctr"/>
            <a:r>
              <a:rPr lang="ar-EG" dirty="0"/>
              <a:t> </a:t>
            </a:r>
          </a:p>
        </p:txBody>
      </p:sp>
    </p:spTree>
    <p:extLst>
      <p:ext uri="{BB962C8B-B14F-4D97-AF65-F5344CB8AC3E}">
        <p14:creationId xmlns:p14="http://schemas.microsoft.com/office/powerpoint/2010/main" val="33514189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